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8"/>
  </p:notesMasterIdLst>
  <p:sldIdLst>
    <p:sldId id="256" r:id="rId2"/>
    <p:sldId id="280" r:id="rId3"/>
    <p:sldId id="258" r:id="rId4"/>
    <p:sldId id="259" r:id="rId5"/>
    <p:sldId id="261" r:id="rId6"/>
    <p:sldId id="260" r:id="rId7"/>
    <p:sldId id="257" r:id="rId8"/>
    <p:sldId id="262" r:id="rId9"/>
    <p:sldId id="263" r:id="rId10"/>
    <p:sldId id="264" r:id="rId11"/>
    <p:sldId id="265" r:id="rId12"/>
    <p:sldId id="281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47FF8D-1166-4261-A307-B882B2872AD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999CB48-3FA0-4F80-9EC0-09AAB95FF546}">
      <dgm:prSet phldrT="[Text]"/>
      <dgm:spPr/>
      <dgm:t>
        <a:bodyPr/>
        <a:lstStyle/>
        <a:p>
          <a:pPr rtl="0"/>
          <a:r>
            <a:rPr lang="en-US" dirty="0" smtClean="0"/>
            <a:t>Trypsinogen</a:t>
          </a:r>
          <a:endParaRPr lang="ar-SA" dirty="0"/>
        </a:p>
      </dgm:t>
    </dgm:pt>
    <dgm:pt modelId="{D7F2D619-69F1-4D6C-BE90-A16C2BAFDF57}" type="parTrans" cxnId="{EE96AACA-5933-4856-99F4-400FCD8FC80A}">
      <dgm:prSet/>
      <dgm:spPr/>
      <dgm:t>
        <a:bodyPr/>
        <a:lstStyle/>
        <a:p>
          <a:pPr rtl="1"/>
          <a:endParaRPr lang="ar-SA"/>
        </a:p>
      </dgm:t>
    </dgm:pt>
    <dgm:pt modelId="{09D46525-E297-497F-87ED-7B551BE31E0C}" type="sibTrans" cxnId="{EE96AACA-5933-4856-99F4-400FCD8FC80A}">
      <dgm:prSet/>
      <dgm:spPr/>
      <dgm:t>
        <a:bodyPr/>
        <a:lstStyle/>
        <a:p>
          <a:pPr rtl="1"/>
          <a:endParaRPr lang="ar-SA"/>
        </a:p>
      </dgm:t>
    </dgm:pt>
    <dgm:pt modelId="{EDC59369-3E8D-4B31-8804-6F3DF4B40993}">
      <dgm:prSet phldrT="[Text]"/>
      <dgm:spPr/>
      <dgm:t>
        <a:bodyPr/>
        <a:lstStyle/>
        <a:p>
          <a:pPr rtl="1"/>
          <a:r>
            <a:rPr lang="en-US" dirty="0" smtClean="0"/>
            <a:t>Trypsin</a:t>
          </a:r>
          <a:endParaRPr lang="ar-SA" dirty="0"/>
        </a:p>
      </dgm:t>
    </dgm:pt>
    <dgm:pt modelId="{D7187E24-73B2-4B64-B3EC-01FF1926E0DB}" type="parTrans" cxnId="{A2EDB560-BE30-4381-AE78-7227809ED957}">
      <dgm:prSet/>
      <dgm:spPr/>
      <dgm:t>
        <a:bodyPr/>
        <a:lstStyle/>
        <a:p>
          <a:pPr rtl="1"/>
          <a:endParaRPr lang="ar-SA"/>
        </a:p>
      </dgm:t>
    </dgm:pt>
    <dgm:pt modelId="{E67E15C6-1833-4CC8-B654-B0C9E9D6BF2F}" type="sibTrans" cxnId="{A2EDB560-BE30-4381-AE78-7227809ED957}">
      <dgm:prSet/>
      <dgm:spPr/>
      <dgm:t>
        <a:bodyPr/>
        <a:lstStyle/>
        <a:p>
          <a:pPr rtl="1"/>
          <a:endParaRPr lang="ar-SA"/>
        </a:p>
      </dgm:t>
    </dgm:pt>
    <dgm:pt modelId="{2FBF24D8-62D0-4BF8-BCD3-E65B76755D75}" type="pres">
      <dgm:prSet presAssocID="{4747FF8D-1166-4261-A307-B882B2872AD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27EF2D-A09C-4F97-AA13-801BDFFCCC5A}" type="pres">
      <dgm:prSet presAssocID="{D999CB48-3FA0-4F80-9EC0-09AAB95FF54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0832E2-1DD0-46B2-B854-F8BB07F4B132}" type="pres">
      <dgm:prSet presAssocID="{09D46525-E297-497F-87ED-7B551BE31E0C}" presName="sibTrans" presStyleLbl="sibTrans2D1" presStyleIdx="0" presStyleCnt="2"/>
      <dgm:spPr/>
      <dgm:t>
        <a:bodyPr/>
        <a:lstStyle/>
        <a:p>
          <a:endParaRPr lang="en-US"/>
        </a:p>
      </dgm:t>
    </dgm:pt>
    <dgm:pt modelId="{25406597-881F-44F2-BDFD-800171822A68}" type="pres">
      <dgm:prSet presAssocID="{09D46525-E297-497F-87ED-7B551BE31E0C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7C19AE5A-D799-43D5-8774-53FDDC739168}" type="pres">
      <dgm:prSet presAssocID="{EDC59369-3E8D-4B31-8804-6F3DF4B4099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46607C-080F-4565-9051-354F5CCF8418}" type="pres">
      <dgm:prSet presAssocID="{E67E15C6-1833-4CC8-B654-B0C9E9D6BF2F}" presName="sibTrans" presStyleLbl="sibTrans2D1" presStyleIdx="1" presStyleCnt="2"/>
      <dgm:spPr/>
      <dgm:t>
        <a:bodyPr/>
        <a:lstStyle/>
        <a:p>
          <a:endParaRPr lang="en-US"/>
        </a:p>
      </dgm:t>
    </dgm:pt>
    <dgm:pt modelId="{23C7F899-E902-4BF7-A3B4-1253EF91BA35}" type="pres">
      <dgm:prSet presAssocID="{E67E15C6-1833-4CC8-B654-B0C9E9D6BF2F}" presName="connectorText" presStyleLbl="sibTrans2D1" presStyleIdx="1" presStyleCnt="2"/>
      <dgm:spPr/>
      <dgm:t>
        <a:bodyPr/>
        <a:lstStyle/>
        <a:p>
          <a:endParaRPr lang="en-US"/>
        </a:p>
      </dgm:t>
    </dgm:pt>
  </dgm:ptLst>
  <dgm:cxnLst>
    <dgm:cxn modelId="{3248C988-8D9D-45E7-A216-3167AC01D4DB}" type="presOf" srcId="{09D46525-E297-497F-87ED-7B551BE31E0C}" destId="{25406597-881F-44F2-BDFD-800171822A68}" srcOrd="1" destOrd="0" presId="urn:microsoft.com/office/officeart/2005/8/layout/cycle2"/>
    <dgm:cxn modelId="{EE96AACA-5933-4856-99F4-400FCD8FC80A}" srcId="{4747FF8D-1166-4261-A307-B882B2872ADE}" destId="{D999CB48-3FA0-4F80-9EC0-09AAB95FF546}" srcOrd="0" destOrd="0" parTransId="{D7F2D619-69F1-4D6C-BE90-A16C2BAFDF57}" sibTransId="{09D46525-E297-497F-87ED-7B551BE31E0C}"/>
    <dgm:cxn modelId="{F0F9179F-54BC-44A5-912F-BA8A344AC89C}" type="presOf" srcId="{4747FF8D-1166-4261-A307-B882B2872ADE}" destId="{2FBF24D8-62D0-4BF8-BCD3-E65B76755D75}" srcOrd="0" destOrd="0" presId="urn:microsoft.com/office/officeart/2005/8/layout/cycle2"/>
    <dgm:cxn modelId="{0D380F75-5F9B-4E93-AE8C-019563664F3E}" type="presOf" srcId="{09D46525-E297-497F-87ED-7B551BE31E0C}" destId="{FB0832E2-1DD0-46B2-B854-F8BB07F4B132}" srcOrd="0" destOrd="0" presId="urn:microsoft.com/office/officeart/2005/8/layout/cycle2"/>
    <dgm:cxn modelId="{C4EBB32C-8795-4B91-8FA1-A40FF265DB01}" type="presOf" srcId="{EDC59369-3E8D-4B31-8804-6F3DF4B40993}" destId="{7C19AE5A-D799-43D5-8774-53FDDC739168}" srcOrd="0" destOrd="0" presId="urn:microsoft.com/office/officeart/2005/8/layout/cycle2"/>
    <dgm:cxn modelId="{6B26DBAC-B04F-4571-B4D3-1328E1EF5ECE}" type="presOf" srcId="{E67E15C6-1833-4CC8-B654-B0C9E9D6BF2F}" destId="{23C7F899-E902-4BF7-A3B4-1253EF91BA35}" srcOrd="1" destOrd="0" presId="urn:microsoft.com/office/officeart/2005/8/layout/cycle2"/>
    <dgm:cxn modelId="{A2EDB560-BE30-4381-AE78-7227809ED957}" srcId="{4747FF8D-1166-4261-A307-B882B2872ADE}" destId="{EDC59369-3E8D-4B31-8804-6F3DF4B40993}" srcOrd="1" destOrd="0" parTransId="{D7187E24-73B2-4B64-B3EC-01FF1926E0DB}" sibTransId="{E67E15C6-1833-4CC8-B654-B0C9E9D6BF2F}"/>
    <dgm:cxn modelId="{7C8C1246-A54B-42EB-8708-79AF6064D225}" type="presOf" srcId="{D999CB48-3FA0-4F80-9EC0-09AAB95FF546}" destId="{8F27EF2D-A09C-4F97-AA13-801BDFFCCC5A}" srcOrd="0" destOrd="0" presId="urn:microsoft.com/office/officeart/2005/8/layout/cycle2"/>
    <dgm:cxn modelId="{0E8C74AE-2AC3-497D-A6C1-261ADC16BC32}" type="presOf" srcId="{E67E15C6-1833-4CC8-B654-B0C9E9D6BF2F}" destId="{3346607C-080F-4565-9051-354F5CCF8418}" srcOrd="0" destOrd="0" presId="urn:microsoft.com/office/officeart/2005/8/layout/cycle2"/>
    <dgm:cxn modelId="{E2840E68-C3FA-4A2C-B70C-D621ADC676EE}" type="presParOf" srcId="{2FBF24D8-62D0-4BF8-BCD3-E65B76755D75}" destId="{8F27EF2D-A09C-4F97-AA13-801BDFFCCC5A}" srcOrd="0" destOrd="0" presId="urn:microsoft.com/office/officeart/2005/8/layout/cycle2"/>
    <dgm:cxn modelId="{46E0106E-0CED-43B7-B07B-05CF067E2A19}" type="presParOf" srcId="{2FBF24D8-62D0-4BF8-BCD3-E65B76755D75}" destId="{FB0832E2-1DD0-46B2-B854-F8BB07F4B132}" srcOrd="1" destOrd="0" presId="urn:microsoft.com/office/officeart/2005/8/layout/cycle2"/>
    <dgm:cxn modelId="{98902BF3-7DA6-404C-9DE2-F1270A79B616}" type="presParOf" srcId="{FB0832E2-1DD0-46B2-B854-F8BB07F4B132}" destId="{25406597-881F-44F2-BDFD-800171822A68}" srcOrd="0" destOrd="0" presId="urn:microsoft.com/office/officeart/2005/8/layout/cycle2"/>
    <dgm:cxn modelId="{0947A35D-1491-4E01-AD58-F49D13EF4C3A}" type="presParOf" srcId="{2FBF24D8-62D0-4BF8-BCD3-E65B76755D75}" destId="{7C19AE5A-D799-43D5-8774-53FDDC739168}" srcOrd="2" destOrd="0" presId="urn:microsoft.com/office/officeart/2005/8/layout/cycle2"/>
    <dgm:cxn modelId="{6544E046-BFA9-46F1-9B44-470CF41EB8EC}" type="presParOf" srcId="{2FBF24D8-62D0-4BF8-BCD3-E65B76755D75}" destId="{3346607C-080F-4565-9051-354F5CCF8418}" srcOrd="3" destOrd="0" presId="urn:microsoft.com/office/officeart/2005/8/layout/cycle2"/>
    <dgm:cxn modelId="{91EDBBE5-8D07-4C1C-9783-4B9736BA33C9}" type="presParOf" srcId="{3346607C-080F-4565-9051-354F5CCF8418}" destId="{23C7F899-E902-4BF7-A3B4-1253EF91BA3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27EF2D-A09C-4F97-AA13-801BDFFCCC5A}">
      <dsp:nvSpPr>
        <dsp:cNvPr id="0" name=""/>
        <dsp:cNvSpPr/>
      </dsp:nvSpPr>
      <dsp:spPr>
        <a:xfrm>
          <a:off x="2038" y="619472"/>
          <a:ext cx="3287017" cy="32870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Trypsinogen</a:t>
          </a:r>
          <a:endParaRPr lang="ar-SA" sz="3500" kern="1200" dirty="0"/>
        </a:p>
      </dsp:txBody>
      <dsp:txXfrm>
        <a:off x="2038" y="619472"/>
        <a:ext cx="3287017" cy="3287017"/>
      </dsp:txXfrm>
    </dsp:sp>
    <dsp:sp modelId="{FB0832E2-1DD0-46B2-B854-F8BB07F4B132}">
      <dsp:nvSpPr>
        <dsp:cNvPr id="0" name=""/>
        <dsp:cNvSpPr/>
      </dsp:nvSpPr>
      <dsp:spPr>
        <a:xfrm>
          <a:off x="3032688" y="154962"/>
          <a:ext cx="2048282" cy="11093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800" kern="1200"/>
        </a:p>
      </dsp:txBody>
      <dsp:txXfrm>
        <a:off x="3032688" y="154962"/>
        <a:ext cx="2048282" cy="1109368"/>
      </dsp:txXfrm>
    </dsp:sp>
    <dsp:sp modelId="{7C19AE5A-D799-43D5-8774-53FDDC739168}">
      <dsp:nvSpPr>
        <dsp:cNvPr id="0" name=""/>
        <dsp:cNvSpPr/>
      </dsp:nvSpPr>
      <dsp:spPr>
        <a:xfrm>
          <a:off x="4940543" y="619472"/>
          <a:ext cx="3287017" cy="32870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Trypsin</a:t>
          </a:r>
          <a:endParaRPr lang="ar-SA" sz="3500" kern="1200" dirty="0"/>
        </a:p>
      </dsp:txBody>
      <dsp:txXfrm>
        <a:off x="4940543" y="619472"/>
        <a:ext cx="3287017" cy="3287017"/>
      </dsp:txXfrm>
    </dsp:sp>
    <dsp:sp modelId="{3346607C-080F-4565-9051-354F5CCF8418}">
      <dsp:nvSpPr>
        <dsp:cNvPr id="0" name=""/>
        <dsp:cNvSpPr/>
      </dsp:nvSpPr>
      <dsp:spPr>
        <a:xfrm rot="10800000">
          <a:off x="3148629" y="3261631"/>
          <a:ext cx="2048282" cy="11093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800" kern="1200"/>
        </a:p>
      </dsp:txBody>
      <dsp:txXfrm rot="10800000">
        <a:off x="3148629" y="3261631"/>
        <a:ext cx="2048282" cy="11093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5CBC0D-B683-4483-802A-31C760F6ADD4}" type="datetimeFigureOut">
              <a:rPr lang="en-US" smtClean="0"/>
              <a:pPr/>
              <a:t>9/27/2016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80820-CA16-4FBF-AEA4-F97CA8B9A0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5594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DC8F5-E521-4525-80EB-AE255D76FDC5}" type="datetime1">
              <a:rPr lang="en-US" smtClean="0"/>
              <a:pPr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5B0A6-25E4-4BA5-B205-E62126204508}" type="datetime1">
              <a:rPr lang="en-US" smtClean="0"/>
              <a:pPr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4E7A-5DBD-452B-8272-8AD0EED05923}" type="datetime1">
              <a:rPr lang="en-US" smtClean="0"/>
              <a:pPr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F2240-E2E9-4965-B20D-DED385796D62}" type="datetime1">
              <a:rPr lang="en-US" smtClean="0"/>
              <a:pPr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F826-8021-4F32-8FB6-758ADB6979C9}" type="datetime1">
              <a:rPr lang="en-US" smtClean="0"/>
              <a:pPr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9BCA-C5C2-4EDC-97DD-2C8E1FC5B905}" type="datetime1">
              <a:rPr lang="en-US" smtClean="0"/>
              <a:pPr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B8925-E21A-4006-8786-F38014F6FBE9}" type="datetime1">
              <a:rPr lang="en-US" smtClean="0"/>
              <a:pPr/>
              <a:t>9/27/2016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04636-C970-4B7B-9D6A-4E8D0DFD8541}" type="datetime1">
              <a:rPr lang="en-US" smtClean="0"/>
              <a:pPr/>
              <a:t>9/27/2016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1F52-69B8-4C3E-96DB-48C3410C844D}" type="datetime1">
              <a:rPr lang="en-US" smtClean="0"/>
              <a:pPr/>
              <a:t>9/27/2016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CE7D5-0707-41B8-8347-D415D8918BB7}" type="datetime1">
              <a:rPr lang="en-US" smtClean="0"/>
              <a:pPr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91A6B-74C2-4AB9-9AB9-B56816D06BDA}" type="datetime1">
              <a:rPr lang="en-US" smtClean="0"/>
              <a:pPr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35136-16BF-41B5-B46B-7D2F3A8DDE75}" type="datetime1">
              <a:rPr lang="en-US" smtClean="0"/>
              <a:pPr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F86FE-564B-430D-9B23-8E21F6A6D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/>
              <a:t>PANCREATIC SECRETION</a:t>
            </a:r>
            <a:endParaRPr lang="en-US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429000"/>
            <a:ext cx="8077200" cy="1499616"/>
          </a:xfrm>
        </p:spPr>
        <p:txBody>
          <a:bodyPr/>
          <a:lstStyle/>
          <a:p>
            <a:r>
              <a:rPr lang="en-US" dirty="0" smtClean="0"/>
              <a:t>Dr.Mohammed </a:t>
            </a:r>
            <a:r>
              <a:rPr lang="en-US" dirty="0" err="1" smtClean="0"/>
              <a:t>S</a:t>
            </a:r>
            <a:r>
              <a:rPr lang="en-US" dirty="0" err="1" smtClean="0"/>
              <a:t>harique</a:t>
            </a:r>
            <a:r>
              <a:rPr lang="en-US" dirty="0" smtClean="0"/>
              <a:t> Ahmed </a:t>
            </a:r>
            <a:r>
              <a:rPr lang="en-US" dirty="0" err="1" smtClean="0"/>
              <a:t>Quadri</a:t>
            </a:r>
            <a:endParaRPr lang="en-US" dirty="0" smtClean="0"/>
          </a:p>
          <a:p>
            <a:r>
              <a:rPr lang="en-US" dirty="0" err="1" smtClean="0"/>
              <a:t>Dr.Mujeeb</a:t>
            </a:r>
            <a:r>
              <a:rPr lang="en-US" dirty="0" smtClean="0"/>
              <a:t> Ahmed </a:t>
            </a:r>
            <a:r>
              <a:rPr lang="en-US" dirty="0" err="1" smtClean="0"/>
              <a:t>Shaikh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PANCREATIC SECRETION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u="sng" dirty="0" smtClean="0"/>
              <a:t>(i). Pancreatic </a:t>
            </a:r>
            <a:r>
              <a:rPr lang="en-US" b="1" u="sng" dirty="0" err="1" smtClean="0"/>
              <a:t>Proteolytic</a:t>
            </a:r>
            <a:r>
              <a:rPr lang="en-US" b="1" u="sng" dirty="0" smtClean="0"/>
              <a:t> </a:t>
            </a:r>
            <a:r>
              <a:rPr lang="en-US" b="1" u="sng" dirty="0" smtClean="0"/>
              <a:t>enzymes</a:t>
            </a:r>
          </a:p>
          <a:p>
            <a:pPr algn="ctr">
              <a:buNone/>
            </a:pPr>
            <a:endParaRPr lang="en-US" b="1" u="sng" dirty="0" smtClean="0"/>
          </a:p>
          <a:p>
            <a:r>
              <a:rPr lang="en-US" dirty="0" smtClean="0"/>
              <a:t>Major Proteolytic enzymes are </a:t>
            </a:r>
          </a:p>
          <a:p>
            <a:pPr>
              <a:lnSpc>
                <a:spcPct val="15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         - Trypsinogen </a:t>
            </a:r>
          </a:p>
          <a:p>
            <a:pPr>
              <a:lnSpc>
                <a:spcPct val="15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         - Chymotrypsinogen</a:t>
            </a:r>
          </a:p>
          <a:p>
            <a:pPr>
              <a:lnSpc>
                <a:spcPct val="15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         - </a:t>
            </a:r>
            <a:r>
              <a:rPr lang="en-US" dirty="0" err="1" smtClean="0"/>
              <a:t>Procarboxypeptidase</a:t>
            </a:r>
            <a:endParaRPr lang="en-US" dirty="0" smtClean="0"/>
          </a:p>
          <a:p>
            <a:pPr>
              <a:buNone/>
            </a:pPr>
            <a:endParaRPr lang="en-US" sz="1600" dirty="0" smtClean="0"/>
          </a:p>
          <a:p>
            <a:r>
              <a:rPr lang="en-US" dirty="0" smtClean="0"/>
              <a:t>They are secreted in INACTIVE form.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Pancreatic Proteolytic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How these Proteolytic enzymes are activated?</a:t>
            </a:r>
          </a:p>
          <a:p>
            <a:r>
              <a:rPr lang="en-US" dirty="0" smtClean="0"/>
              <a:t>When Trypsinogen is secreted into the duodenal lumen, it is activated to its active form TRYPSIN by Enterokinase [enteropeptidase], an enzyme which is embedded in the mucus membrane of duodenal mucosa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Trypsin once formed </a:t>
            </a:r>
            <a:r>
              <a:rPr lang="en-US" dirty="0" smtClean="0"/>
              <a:t>activates more  </a:t>
            </a:r>
            <a:r>
              <a:rPr lang="en-US" dirty="0" smtClean="0"/>
              <a:t>Trypsinogen [autocatalytic].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Activation of trypsinogen</a:t>
            </a:r>
            <a:endParaRPr lang="ar-SA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0232808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81400" y="2133600"/>
            <a:ext cx="1600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err="1" smtClean="0"/>
              <a:t>Enterokinase</a:t>
            </a:r>
            <a:endParaRPr lang="ar-SA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62400" y="5257800"/>
            <a:ext cx="1600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Autocatalytic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xmlns="" val="323393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/>
              <a:t>Activation Pancreatic </a:t>
            </a:r>
            <a:r>
              <a:rPr lang="en-US" sz="3600" b="1" u="sng" dirty="0" smtClean="0"/>
              <a:t>Proteolytic Enzymes</a:t>
            </a:r>
            <a:endParaRPr lang="en-US" sz="3600" dirty="0"/>
          </a:p>
        </p:txBody>
      </p:sp>
      <p:pic>
        <p:nvPicPr>
          <p:cNvPr id="2050" name="Picture 2" descr="C:\Users\Dr.Zahoor Ali\Pictures\My Scans\2012-02 (Feb)\scan00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599" y="1219200"/>
            <a:ext cx="5871821" cy="5268673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19400" y="4191000"/>
            <a:ext cx="3429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Pancreatic Proteolytic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Chymotrypsinogen and Procarboxypeptidase.</a:t>
            </a:r>
          </a:p>
          <a:p>
            <a:r>
              <a:rPr lang="en-US" dirty="0" smtClean="0"/>
              <a:t>They are converted to active form by Trypsin in duodenal lumen also.</a:t>
            </a:r>
          </a:p>
          <a:p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IMPORTANT</a:t>
            </a:r>
            <a:r>
              <a:rPr lang="en-US" dirty="0" smtClean="0"/>
              <a:t> – We need initially Enterokinase to form trypsin. Once trypsin is formed it carries out </a:t>
            </a:r>
            <a:r>
              <a:rPr lang="en-US" dirty="0" smtClean="0"/>
              <a:t>further </a:t>
            </a:r>
            <a:r>
              <a:rPr lang="en-US" dirty="0" smtClean="0"/>
              <a:t>processes.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Pancreatic Proteolytic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Proteolytic Enzymes [Trypsin, Chymotrypsinogen, Carboxypeptidase] attack different peptide linkages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End result is formation of small peptide chains and amino acids.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(ii). Pancreatic amylase for carbohydrate digestion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Pancreatic amylase causes conversion of polysaccharides into disaccharide maltose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Pancreatic amylase is secreted in the Active form as it is not the risk for auto digestion of pancreas.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(iii)</a:t>
            </a:r>
            <a:r>
              <a:rPr lang="en-US" dirty="0" smtClean="0"/>
              <a:t>.</a:t>
            </a:r>
            <a:r>
              <a:rPr lang="en-US" b="1" u="sng" dirty="0" smtClean="0"/>
              <a:t> Pancreatic Lipase for fat digestion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Pancreatic lipase is very important. Why?</a:t>
            </a:r>
          </a:p>
          <a:p>
            <a:r>
              <a:rPr lang="en-US" dirty="0" smtClean="0"/>
              <a:t>Because it is the only enzyme secreted throughout the digestive system that can digest fat.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b="1" u="sng" dirty="0" smtClean="0"/>
              <a:t>NOTE</a:t>
            </a:r>
            <a:r>
              <a:rPr lang="en-US" dirty="0" smtClean="0"/>
              <a:t> – In human, insignificant amount of lipase are secreted in the saliva and </a:t>
            </a:r>
            <a:r>
              <a:rPr lang="en-US" dirty="0"/>
              <a:t>G</a:t>
            </a:r>
            <a:r>
              <a:rPr lang="en-US" dirty="0" smtClean="0"/>
              <a:t>astric Juice called Lingual Lipase and Gastric Lipase.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(iii)</a:t>
            </a:r>
            <a:r>
              <a:rPr lang="en-US" dirty="0" smtClean="0"/>
              <a:t>.</a:t>
            </a:r>
            <a:r>
              <a:rPr lang="en-US" b="1" u="sng" dirty="0" smtClean="0"/>
              <a:t> Pancreatic Lipase for fat digestion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Pancreatic lipase hydrolysis dietary triglycerides into Monoglyceride and Free fatty acids, which are absorbed in small intestine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Pancreatic lipase is secreted in Active form as it is not the risk for pancreatic auto-digestion.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Clinical Application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3900" b="1" u="sng" dirty="0" smtClean="0"/>
              <a:t>Pancreatic insufficiency</a:t>
            </a:r>
          </a:p>
          <a:p>
            <a:r>
              <a:rPr lang="en-US" dirty="0" smtClean="0"/>
              <a:t>When pancreatic enzymes are deficient, digestion of food is incomplete.</a:t>
            </a:r>
          </a:p>
          <a:p>
            <a:r>
              <a:rPr lang="en-US" dirty="0" smtClean="0"/>
              <a:t>As pancreatic lipase is the only significant source for fat digestion, its deficiency results in Maldigestion of fats, </a:t>
            </a:r>
            <a:r>
              <a:rPr lang="en-US" dirty="0" smtClean="0"/>
              <a:t>resulting in  </a:t>
            </a:r>
            <a:r>
              <a:rPr lang="en-US" dirty="0" smtClean="0"/>
              <a:t>STEATORRHEA [increased undigested fat in feces.</a:t>
            </a:r>
          </a:p>
          <a:p>
            <a:r>
              <a:rPr lang="en-US" dirty="0" smtClean="0"/>
              <a:t>Up to 60 – 70% of fat taken maybe excreted in feces.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What You Should Know From This Lecture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60000"/>
              </a:lnSpc>
            </a:pPr>
            <a:r>
              <a:rPr lang="en-US" dirty="0" smtClean="0"/>
              <a:t>Identify Pancreatic </a:t>
            </a:r>
            <a:r>
              <a:rPr lang="en-US" dirty="0" smtClean="0"/>
              <a:t>Exocrine </a:t>
            </a:r>
            <a:r>
              <a:rPr lang="en-US" dirty="0" smtClean="0"/>
              <a:t>Secretions</a:t>
            </a:r>
            <a:endParaRPr lang="en-US" dirty="0" smtClean="0"/>
          </a:p>
          <a:p>
            <a:pPr>
              <a:lnSpc>
                <a:spcPct val="160000"/>
              </a:lnSpc>
            </a:pPr>
            <a:r>
              <a:rPr lang="en-US" dirty="0" smtClean="0"/>
              <a:t>Outline the Composition of pancreatic juice</a:t>
            </a:r>
            <a:endParaRPr lang="en-US" dirty="0" smtClean="0"/>
          </a:p>
          <a:p>
            <a:pPr>
              <a:lnSpc>
                <a:spcPct val="160000"/>
              </a:lnSpc>
            </a:pPr>
            <a:r>
              <a:rPr lang="en-US" dirty="0" smtClean="0"/>
              <a:t>Describe the role of Pancreatic </a:t>
            </a:r>
            <a:r>
              <a:rPr lang="en-US" dirty="0" smtClean="0"/>
              <a:t>Enzymes &amp; Their Importance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Describe the Mechanism </a:t>
            </a:r>
            <a:r>
              <a:rPr lang="en-US" dirty="0" smtClean="0"/>
              <a:t>of Pancreatic Juice Secretion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Explain the pancreatic insufficiency (Steatorrhea)</a:t>
            </a:r>
            <a:endParaRPr lang="en-US" dirty="0" smtClean="0"/>
          </a:p>
          <a:p>
            <a:pPr>
              <a:lnSpc>
                <a:spcPct val="160000"/>
              </a:lnSpc>
            </a:pPr>
            <a:r>
              <a:rPr lang="en-US" dirty="0" smtClean="0"/>
              <a:t>Describe Regulation </a:t>
            </a:r>
            <a:r>
              <a:rPr lang="en-US" dirty="0" smtClean="0"/>
              <a:t>of Pancreatic Exocrine </a:t>
            </a:r>
            <a:r>
              <a:rPr lang="en-US" dirty="0" smtClean="0"/>
              <a:t>Secretion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Pancreatic Insufficiency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Digestion of protein and carbohydrate is impaired to a lesser degree because salivary, gastric and small intestine enzymes contribute to their digestion.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2. Pancreatic Aqueous Alkaline Fluid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As highly acidic Gastric contents are emptied into the duodenal lumen, this acidic Chyme must be neutralized quickly in the duodenal lumen.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Why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 - Because to allow the functioning of pancreatic enzymes [they work in neutral or slightly alkaline medium]. NaHco</a:t>
            </a:r>
            <a:r>
              <a:rPr lang="en-US" sz="1800" b="1" dirty="0" smtClean="0"/>
              <a:t>3</a:t>
            </a:r>
            <a:r>
              <a:rPr lang="en-US" dirty="0" smtClean="0"/>
              <a:t> in pancreatic fluid neutralizes the acidic Chyme.</a:t>
            </a:r>
          </a:p>
          <a:p>
            <a:pPr>
              <a:buNone/>
            </a:pPr>
            <a:r>
              <a:rPr lang="en-US" dirty="0" smtClean="0"/>
              <a:t>- </a:t>
            </a:r>
            <a:r>
              <a:rPr lang="en-US" dirty="0" smtClean="0"/>
              <a:t>Also to </a:t>
            </a:r>
            <a:r>
              <a:rPr lang="en-US" dirty="0" smtClean="0"/>
              <a:t>prevent damage to duodenal mucosa.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Regulation Or Control Of Pancreatic Exocrine Secretion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hormonal </a:t>
            </a:r>
            <a:r>
              <a:rPr lang="en-US" dirty="0" smtClean="0"/>
              <a:t>and neural mechanism.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1.</a:t>
            </a:r>
            <a:r>
              <a:rPr lang="en-US" dirty="0" smtClean="0"/>
              <a:t> </a:t>
            </a:r>
            <a:r>
              <a:rPr lang="en-US" b="1" dirty="0" smtClean="0"/>
              <a:t>Mainly by hormonal mechanism </a:t>
            </a:r>
            <a:r>
              <a:rPr lang="en-US" dirty="0" smtClean="0"/>
              <a:t>– secretin and Cholecystokinin [CCK].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u="sng" dirty="0" smtClean="0"/>
              <a:t>2.</a:t>
            </a:r>
            <a:r>
              <a:rPr lang="en-US" dirty="0" smtClean="0"/>
              <a:t> Parasympathetic stimulation – little contribution</a:t>
            </a:r>
            <a:r>
              <a:rPr lang="en-US" dirty="0"/>
              <a:t> </a:t>
            </a:r>
            <a:r>
              <a:rPr lang="en-US" dirty="0" smtClean="0"/>
              <a:t>during cephalic phase.</a:t>
            </a:r>
          </a:p>
          <a:p>
            <a:r>
              <a:rPr lang="en-US" dirty="0" smtClean="0"/>
              <a:t>When Chyme enters the duodenum, Two major hormones secretin and CCK [Entrogastrones] are released in response to Chyme.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074" name="Picture 2" descr="C:\Users\Dr.Zahoor Ali\Pictures\My Scans\2012-02 (Feb)\scan0020.jpg"/>
          <p:cNvPicPr>
            <a:picLocks noChangeAspect="1" noChangeArrowheads="1"/>
          </p:cNvPicPr>
          <p:nvPr/>
        </p:nvPicPr>
        <p:blipFill>
          <a:blip r:embed="rId2" cstate="print">
            <a:lum bright="-20000" contrast="10000"/>
          </a:blip>
          <a:srcRect t="5882"/>
          <a:stretch>
            <a:fillRect/>
          </a:stretch>
        </p:blipFill>
        <p:spPr bwMode="auto">
          <a:xfrm>
            <a:off x="964916" y="0"/>
            <a:ext cx="6948615" cy="66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Regulation Or Control Of Pancreatic Exocrine Secretion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We will discuss role of secretin and CCK.</a:t>
            </a:r>
          </a:p>
          <a:p>
            <a:pPr algn="ctr">
              <a:buNone/>
            </a:pPr>
            <a:r>
              <a:rPr lang="en-US" b="1" u="sng" dirty="0" smtClean="0"/>
              <a:t>SECRETIN</a:t>
            </a:r>
          </a:p>
          <a:p>
            <a:r>
              <a:rPr lang="en-US" dirty="0" smtClean="0"/>
              <a:t>Primary stimulus for secretion of secretin is acid in the duodenum.</a:t>
            </a:r>
          </a:p>
          <a:p>
            <a:r>
              <a:rPr lang="en-US" dirty="0" smtClean="0"/>
              <a:t>Secretin is carried by blood to the pancreas where it stimulates the duct cells to increase NaHCO</a:t>
            </a:r>
            <a:r>
              <a:rPr lang="en-US" sz="1800" b="1" dirty="0" smtClean="0"/>
              <a:t>3 </a:t>
            </a:r>
            <a:r>
              <a:rPr lang="en-US" dirty="0" smtClean="0"/>
              <a:t>rich watery secretion in the duodenum.</a:t>
            </a:r>
          </a:p>
          <a:p>
            <a:r>
              <a:rPr lang="en-US" dirty="0" smtClean="0"/>
              <a:t>NaHCO</a:t>
            </a:r>
            <a:r>
              <a:rPr lang="en-US" sz="1900" b="1" dirty="0" smtClean="0"/>
              <a:t>3</a:t>
            </a:r>
            <a:r>
              <a:rPr lang="en-US" dirty="0" smtClean="0"/>
              <a:t> neutralizes the acid content of Chyme.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Regulation Or Control Of Pancreatic Exocrine Secretion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b="1" u="sng" dirty="0" smtClean="0"/>
              <a:t>CHOLECYSTOKININ [CCK]</a:t>
            </a:r>
          </a:p>
          <a:p>
            <a:r>
              <a:rPr lang="en-US" dirty="0" smtClean="0"/>
              <a:t>CCK is released from duodenal mucosa.</a:t>
            </a:r>
          </a:p>
          <a:p>
            <a:r>
              <a:rPr lang="en-US" dirty="0" smtClean="0"/>
              <a:t>Main stimulus for release of CCK is Fat, to a lesser extent protein.</a:t>
            </a:r>
          </a:p>
          <a:p>
            <a:r>
              <a:rPr lang="en-US" dirty="0" smtClean="0"/>
              <a:t>CCK is transported by blood to pancreas Acinar cell to increase digestive enzyme secretion.</a:t>
            </a:r>
          </a:p>
          <a:p>
            <a:r>
              <a:rPr lang="en-US" dirty="0" smtClean="0"/>
              <a:t>These pancreatic enzymes help to digest fat, protein and carbohydrate.</a:t>
            </a:r>
          </a:p>
          <a:p>
            <a:r>
              <a:rPr lang="en-US" dirty="0" smtClean="0"/>
              <a:t>All three types of enzymes [for protein, fat, and carbohydrate] are packed in Zymogen granules together, therefore, all are released together by exocytosis.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143000"/>
          </a:xfrm>
        </p:spPr>
        <p:txBody>
          <a:bodyPr/>
          <a:lstStyle/>
          <a:p>
            <a:r>
              <a:rPr lang="en-US" b="1" dirty="0" smtClean="0"/>
              <a:t>Thank you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PANCREATIC SECRETION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food comes to small intestine [duodenum], it is mixed with pancreatic secretion and bile [pancreas and liver are accessory digestive organs].</a:t>
            </a:r>
          </a:p>
          <a:p>
            <a:pPr algn="ctr">
              <a:buNone/>
            </a:pPr>
            <a:r>
              <a:rPr lang="en-US" b="1" dirty="0"/>
              <a:t> </a:t>
            </a:r>
            <a:r>
              <a:rPr lang="en-US" b="1" u="sng" dirty="0" smtClean="0"/>
              <a:t>PANCREAS</a:t>
            </a:r>
          </a:p>
          <a:p>
            <a:r>
              <a:rPr lang="en-US" dirty="0" smtClean="0"/>
              <a:t>It </a:t>
            </a:r>
            <a:r>
              <a:rPr lang="en-US" dirty="0" smtClean="0"/>
              <a:t>is mixed gland( </a:t>
            </a:r>
            <a:r>
              <a:rPr lang="en-US" dirty="0" smtClean="0"/>
              <a:t>exocrine and </a:t>
            </a:r>
            <a:r>
              <a:rPr lang="en-US" dirty="0" smtClean="0"/>
              <a:t>endocrine) </a:t>
            </a:r>
            <a:r>
              <a:rPr lang="en-US" dirty="0" smtClean="0"/>
              <a:t>secretion.</a:t>
            </a:r>
          </a:p>
          <a:p>
            <a:r>
              <a:rPr lang="en-US" dirty="0" smtClean="0"/>
              <a:t>We will discuss exocrine </a:t>
            </a:r>
            <a:r>
              <a:rPr lang="en-US" dirty="0" smtClean="0"/>
              <a:t>secretions 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PANCREATIC SECRETION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Pancreas is elongated gland </a:t>
            </a:r>
            <a:r>
              <a:rPr lang="en-US" dirty="0" smtClean="0"/>
              <a:t>that lies </a:t>
            </a:r>
            <a:r>
              <a:rPr lang="en-US" dirty="0" smtClean="0"/>
              <a:t>behind and below the stomach.</a:t>
            </a:r>
          </a:p>
          <a:p>
            <a:r>
              <a:rPr lang="en-US" dirty="0" smtClean="0"/>
              <a:t>Pancreatic exocrine cells forms grapelike cluster of cells forming  </a:t>
            </a:r>
            <a:r>
              <a:rPr lang="en-US" dirty="0" smtClean="0"/>
              <a:t>Acini and ducts</a:t>
            </a:r>
            <a:r>
              <a:rPr lang="en-US" dirty="0" smtClean="0"/>
              <a:t>.</a:t>
            </a:r>
          </a:p>
          <a:p>
            <a:endParaRPr lang="en-US" sz="1600" dirty="0" smtClean="0"/>
          </a:p>
          <a:p>
            <a:pPr>
              <a:buNone/>
            </a:pPr>
            <a:r>
              <a:rPr lang="en-US" dirty="0" smtClean="0"/>
              <a:t>     - </a:t>
            </a:r>
            <a:r>
              <a:rPr lang="en-US" b="1" dirty="0" smtClean="0"/>
              <a:t>Pancreatic Acinar cells</a:t>
            </a:r>
            <a:r>
              <a:rPr lang="en-US" dirty="0" smtClean="0"/>
              <a:t> secrete – digestive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enzyme.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-</a:t>
            </a:r>
            <a:r>
              <a:rPr lang="en-US" b="1" dirty="0" smtClean="0"/>
              <a:t> Pancreatic </a:t>
            </a:r>
            <a:r>
              <a:rPr lang="en-US" b="1" dirty="0" smtClean="0"/>
              <a:t>duct cells</a:t>
            </a:r>
            <a:r>
              <a:rPr lang="en-US" dirty="0" smtClean="0"/>
              <a:t> </a:t>
            </a:r>
            <a:r>
              <a:rPr lang="en-US" dirty="0" smtClean="0"/>
              <a:t>– secrete watery </a:t>
            </a:r>
            <a:r>
              <a:rPr lang="en-US" dirty="0" smtClean="0"/>
              <a:t>   	secretion  rich </a:t>
            </a:r>
            <a:r>
              <a:rPr lang="en-US" dirty="0" smtClean="0"/>
              <a:t>in NaHCO</a:t>
            </a:r>
            <a:r>
              <a:rPr lang="en-US" sz="1800" b="1" dirty="0" smtClean="0"/>
              <a:t>3</a:t>
            </a:r>
            <a:endParaRPr lang="en-US" b="1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 descr="C:\Users\Dr.Zahoor Ali\Pictures\My Scans\2012-02 (Feb)\scan001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1905000" y="228600"/>
            <a:ext cx="6019800" cy="61547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COMPOSTION OF PANCREATIC JUICE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Pancreatic secretion per day is 1 – 2 liters.</a:t>
            </a:r>
          </a:p>
          <a:p>
            <a:r>
              <a:rPr lang="en-US" dirty="0" smtClean="0"/>
              <a:t>pH – approximately 8.0</a:t>
            </a:r>
          </a:p>
          <a:p>
            <a:r>
              <a:rPr lang="en-US" dirty="0" smtClean="0"/>
              <a:t>It </a:t>
            </a:r>
            <a:r>
              <a:rPr lang="en-US" dirty="0" smtClean="0"/>
              <a:t>contains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- Water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- Cations – </a:t>
            </a:r>
            <a:r>
              <a:rPr lang="en-US" u="sng" dirty="0" smtClean="0"/>
              <a:t>Na</a:t>
            </a:r>
            <a:r>
              <a:rPr lang="en-US" u="sng" baseline="30000" dirty="0" smtClean="0"/>
              <a:t>+</a:t>
            </a:r>
            <a:r>
              <a:rPr lang="en-US" dirty="0" smtClean="0"/>
              <a:t>, K</a:t>
            </a:r>
            <a:r>
              <a:rPr lang="en-US" baseline="30000" dirty="0" smtClean="0"/>
              <a:t>+</a:t>
            </a:r>
            <a:r>
              <a:rPr lang="en-US" dirty="0" smtClean="0"/>
              <a:t>, Ca</a:t>
            </a:r>
            <a:r>
              <a:rPr lang="en-US" baseline="30000" dirty="0" smtClean="0"/>
              <a:t>+</a:t>
            </a:r>
            <a:r>
              <a:rPr lang="en-US" baseline="30000" dirty="0" smtClean="0"/>
              <a:t>+</a:t>
            </a:r>
            <a:r>
              <a:rPr lang="en-US" dirty="0" smtClean="0"/>
              <a:t>, Mg</a:t>
            </a:r>
            <a:r>
              <a:rPr lang="en-US" baseline="30000" dirty="0" smtClean="0"/>
              <a:t>+</a:t>
            </a:r>
            <a:r>
              <a:rPr lang="en-US" baseline="30000" dirty="0" smtClean="0"/>
              <a:t>+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- Anions – </a:t>
            </a:r>
            <a:r>
              <a:rPr lang="en-US" u="sng" dirty="0" smtClean="0"/>
              <a:t>HCO</a:t>
            </a:r>
            <a:r>
              <a:rPr lang="en-US" sz="1800" b="1" u="sng" dirty="0" smtClean="0"/>
              <a:t>3</a:t>
            </a:r>
            <a:r>
              <a:rPr lang="en-US" sz="4000" baseline="30000" dirty="0" smtClean="0"/>
              <a:t>-</a:t>
            </a:r>
            <a:r>
              <a:rPr lang="en-US" dirty="0" smtClean="0"/>
              <a:t>, </a:t>
            </a:r>
            <a:r>
              <a:rPr lang="en-US" dirty="0" err="1" smtClean="0"/>
              <a:t>Cl</a:t>
            </a:r>
            <a:r>
              <a:rPr lang="en-US" baseline="30000" dirty="0" smtClean="0"/>
              <a:t>-</a:t>
            </a:r>
            <a:r>
              <a:rPr lang="en-US" dirty="0" smtClean="0"/>
              <a:t>, </a:t>
            </a:r>
            <a:r>
              <a:rPr lang="en-US" dirty="0" smtClean="0"/>
              <a:t>SO</a:t>
            </a:r>
            <a:r>
              <a:rPr lang="en-US" sz="1800" b="1" dirty="0" smtClean="0"/>
              <a:t>4</a:t>
            </a:r>
            <a:r>
              <a:rPr lang="en-US" dirty="0" smtClean="0"/>
              <a:t>, HPO</a:t>
            </a:r>
            <a:r>
              <a:rPr lang="en-US" sz="1800" b="1" dirty="0" smtClean="0"/>
              <a:t>4</a:t>
            </a:r>
          </a:p>
          <a:p>
            <a:pPr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                       </a:t>
            </a:r>
            <a:r>
              <a:rPr lang="en-US" dirty="0" smtClean="0"/>
              <a:t>-</a:t>
            </a:r>
            <a:r>
              <a:rPr lang="en-US" b="1" dirty="0" smtClean="0"/>
              <a:t> </a:t>
            </a:r>
            <a:r>
              <a:rPr lang="en-US" u="sng" dirty="0" smtClean="0"/>
              <a:t>Digestive enzymes</a:t>
            </a:r>
          </a:p>
          <a:p>
            <a:pPr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                       </a:t>
            </a:r>
          </a:p>
          <a:p>
            <a:pPr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                       </a:t>
            </a: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PANCREATIC SECRETION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Exocrine Pancreas secretes pancreatic juice.</a:t>
            </a:r>
          </a:p>
          <a:p>
            <a:r>
              <a:rPr lang="en-US" dirty="0" smtClean="0"/>
              <a:t>It has two components:</a:t>
            </a:r>
          </a:p>
          <a:p>
            <a:pPr>
              <a:buNone/>
            </a:pPr>
            <a:r>
              <a:rPr lang="en-US" b="1" dirty="0" smtClean="0"/>
              <a:t>    </a:t>
            </a:r>
            <a:r>
              <a:rPr lang="en-US" b="1" u="sng" dirty="0" smtClean="0"/>
              <a:t>1.</a:t>
            </a:r>
            <a:r>
              <a:rPr lang="en-US" dirty="0" smtClean="0"/>
              <a:t> </a:t>
            </a:r>
            <a:r>
              <a:rPr lang="en-US" b="1" dirty="0" smtClean="0"/>
              <a:t>Pancreatic enzymes </a:t>
            </a:r>
            <a:r>
              <a:rPr lang="en-US" dirty="0" smtClean="0"/>
              <a:t>– secreted by Acinar cells.</a:t>
            </a:r>
          </a:p>
          <a:p>
            <a:pPr>
              <a:buNone/>
            </a:pPr>
            <a:r>
              <a:rPr lang="en-US" b="1" dirty="0" smtClean="0"/>
              <a:t>    </a:t>
            </a:r>
            <a:r>
              <a:rPr lang="en-US" b="1" u="sng" dirty="0" smtClean="0"/>
              <a:t>2.</a:t>
            </a:r>
            <a:r>
              <a:rPr lang="en-US" dirty="0" smtClean="0"/>
              <a:t> </a:t>
            </a:r>
            <a:r>
              <a:rPr lang="en-US" b="1" dirty="0" smtClean="0"/>
              <a:t>Watery [aqueous] alkaline fluid </a:t>
            </a:r>
            <a:r>
              <a:rPr lang="en-US" dirty="0" smtClean="0"/>
              <a:t>rich in NaHCO3 actively secreted by duct cells that line the pancreatic ducts.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PANCREATIC SECRETION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00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3900" b="1" u="sng" dirty="0" smtClean="0"/>
              <a:t>1. Pancreatic enzymes</a:t>
            </a:r>
          </a:p>
          <a:p>
            <a:r>
              <a:rPr lang="en-US" dirty="0" smtClean="0"/>
              <a:t>The pancreatic enzymes are stored in zymogen granules </a:t>
            </a:r>
            <a:r>
              <a:rPr lang="en-US" dirty="0" smtClean="0"/>
              <a:t>in acinar cells after </a:t>
            </a:r>
            <a:r>
              <a:rPr lang="en-US" dirty="0" smtClean="0"/>
              <a:t>they are produced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They are released by exocytosis as needed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Pancreatic enzymes are important because they </a:t>
            </a:r>
            <a:r>
              <a:rPr lang="en-US" b="1" dirty="0" smtClean="0"/>
              <a:t>can completely digest food, in absence of all other digestive secretions.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PANCREATIC SECRETION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Pancreas Acinar cell secrete three types of pancreatic enzymes</a:t>
            </a:r>
            <a:r>
              <a:rPr lang="en-US" dirty="0" smtClean="0"/>
              <a:t>:</a:t>
            </a:r>
          </a:p>
          <a:p>
            <a:pPr lvl="1">
              <a:lnSpc>
                <a:spcPct val="160000"/>
              </a:lnSpc>
            </a:pPr>
            <a:r>
              <a:rPr lang="en-US" dirty="0" smtClean="0"/>
              <a:t> </a:t>
            </a:r>
            <a:r>
              <a:rPr lang="en-US" sz="3000" dirty="0" smtClean="0"/>
              <a:t>Photolytic </a:t>
            </a:r>
            <a:r>
              <a:rPr lang="en-US" sz="3000" dirty="0" smtClean="0"/>
              <a:t>enzymes for protein digestion</a:t>
            </a:r>
            <a:r>
              <a:rPr lang="en-US" sz="3000" dirty="0" smtClean="0"/>
              <a:t>.</a:t>
            </a:r>
          </a:p>
          <a:p>
            <a:pPr lvl="1">
              <a:lnSpc>
                <a:spcPct val="160000"/>
              </a:lnSpc>
            </a:pPr>
            <a:r>
              <a:rPr lang="en-US" sz="3000" dirty="0" smtClean="0"/>
              <a:t> </a:t>
            </a:r>
            <a:r>
              <a:rPr lang="en-US" sz="3000" dirty="0" smtClean="0"/>
              <a:t>Pancreatic </a:t>
            </a:r>
            <a:r>
              <a:rPr lang="en-US" sz="3000" dirty="0" smtClean="0"/>
              <a:t>amylase for </a:t>
            </a:r>
            <a:r>
              <a:rPr lang="en-US" sz="3000" dirty="0" smtClean="0"/>
              <a:t>carbohydrate digestion.</a:t>
            </a:r>
          </a:p>
          <a:p>
            <a:pPr lvl="1">
              <a:lnSpc>
                <a:spcPct val="160000"/>
              </a:lnSpc>
            </a:pPr>
            <a:r>
              <a:rPr lang="en-US" sz="3000" dirty="0" smtClean="0"/>
              <a:t> </a:t>
            </a:r>
            <a:r>
              <a:rPr lang="en-US" sz="3000" dirty="0" smtClean="0"/>
              <a:t>Pancreatic </a:t>
            </a:r>
            <a:r>
              <a:rPr lang="en-US" sz="3000" dirty="0" smtClean="0"/>
              <a:t>Lipase for fat digestion</a:t>
            </a:r>
            <a:r>
              <a:rPr lang="en-US" sz="3000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We will discuss one by one.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F86FE-564B-430D-9B23-8E21F6A6D7C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MAAREFA SLIDES 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ALMAAREFA SLIDES Theme1</Template>
  <TotalTime>331</TotalTime>
  <Words>1031</Words>
  <Application>Microsoft Office PowerPoint</Application>
  <PresentationFormat>On-screen Show (4:3)</PresentationFormat>
  <Paragraphs>150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ALMAAREFA SLIDES Theme1</vt:lpstr>
      <vt:lpstr>PANCREATIC SECRETION</vt:lpstr>
      <vt:lpstr>What You Should Know From This Lecture</vt:lpstr>
      <vt:lpstr>PANCREATIC SECRETION</vt:lpstr>
      <vt:lpstr>PANCREATIC SECRETION</vt:lpstr>
      <vt:lpstr>Slide 5</vt:lpstr>
      <vt:lpstr>COMPOSTION OF PANCREATIC JUICE</vt:lpstr>
      <vt:lpstr>PANCREATIC SECRETION</vt:lpstr>
      <vt:lpstr>PANCREATIC SECRETION</vt:lpstr>
      <vt:lpstr>PANCREATIC SECRETION</vt:lpstr>
      <vt:lpstr>PANCREATIC SECRETION</vt:lpstr>
      <vt:lpstr>Pancreatic Proteolytic Enzymes</vt:lpstr>
      <vt:lpstr>Activation of trypsinogen</vt:lpstr>
      <vt:lpstr>Activation Pancreatic Proteolytic Enzymes</vt:lpstr>
      <vt:lpstr>Pancreatic Proteolytic Enzymes</vt:lpstr>
      <vt:lpstr>Pancreatic Proteolytic Enzymes</vt:lpstr>
      <vt:lpstr>(ii). Pancreatic amylase for carbohydrate digestion</vt:lpstr>
      <vt:lpstr>(iii). Pancreatic Lipase for fat digestion</vt:lpstr>
      <vt:lpstr>(iii). Pancreatic Lipase for fat digestion</vt:lpstr>
      <vt:lpstr>Clinical Application</vt:lpstr>
      <vt:lpstr>Pancreatic Insufficiency</vt:lpstr>
      <vt:lpstr>2. Pancreatic Aqueous Alkaline Fluid</vt:lpstr>
      <vt:lpstr>Regulation Or Control Of Pancreatic Exocrine Secretion</vt:lpstr>
      <vt:lpstr>Slide 23</vt:lpstr>
      <vt:lpstr>Regulation Or Control Of Pancreatic Exocrine Secretion</vt:lpstr>
      <vt:lpstr>Regulation Or Control Of Pancreatic Exocrine Secretion</vt:lpstr>
      <vt:lpstr>Thank you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PANCREATIC SECRETION</dc:title>
  <dc:creator>Dr.Zahoor Ali</dc:creator>
  <cp:lastModifiedBy>ASUS</cp:lastModifiedBy>
  <cp:revision>60</cp:revision>
  <dcterms:created xsi:type="dcterms:W3CDTF">2012-02-08T21:26:39Z</dcterms:created>
  <dcterms:modified xsi:type="dcterms:W3CDTF">2016-09-27T19:48:10Z</dcterms:modified>
</cp:coreProperties>
</file>